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89750" cy="967105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360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5420649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563954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7338350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17487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095322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99247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781984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88611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463839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1409810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174013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8D8820-D213-487A-A875-7C2099FAF1A7}" type="datetimeFigureOut">
              <a:rPr lang="pt-BR" smtClean="0"/>
              <a:t>04/11/2021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DB3881-5D72-4A7C-91EA-CAE8C1699AF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308321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el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86075649"/>
              </p:ext>
            </p:extLst>
          </p:nvPr>
        </p:nvGraphicFramePr>
        <p:xfrm>
          <a:off x="517890" y="1391831"/>
          <a:ext cx="11264112" cy="4944233"/>
        </p:xfrm>
        <a:graphic>
          <a:graphicData uri="http://schemas.openxmlformats.org/drawingml/2006/table">
            <a:tbl>
              <a:tblPr/>
              <a:tblGrid>
                <a:gridCol w="2492090">
                  <a:extLst>
                    <a:ext uri="{9D8B030D-6E8A-4147-A177-3AD203B41FA5}">
                      <a16:colId xmlns:a16="http://schemas.microsoft.com/office/drawing/2014/main" val="530777750"/>
                    </a:ext>
                  </a:extLst>
                </a:gridCol>
                <a:gridCol w="1238340">
                  <a:extLst>
                    <a:ext uri="{9D8B030D-6E8A-4147-A177-3AD203B41FA5}">
                      <a16:colId xmlns:a16="http://schemas.microsoft.com/office/drawing/2014/main" val="317046826"/>
                    </a:ext>
                  </a:extLst>
                </a:gridCol>
                <a:gridCol w="1440382">
                  <a:extLst>
                    <a:ext uri="{9D8B030D-6E8A-4147-A177-3AD203B41FA5}">
                      <a16:colId xmlns:a16="http://schemas.microsoft.com/office/drawing/2014/main" val="2916063423"/>
                    </a:ext>
                  </a:extLst>
                </a:gridCol>
                <a:gridCol w="2168666">
                  <a:extLst>
                    <a:ext uri="{9D8B030D-6E8A-4147-A177-3AD203B41FA5}">
                      <a16:colId xmlns:a16="http://schemas.microsoft.com/office/drawing/2014/main" val="3553433876"/>
                    </a:ext>
                  </a:extLst>
                </a:gridCol>
                <a:gridCol w="1521302">
                  <a:extLst>
                    <a:ext uri="{9D8B030D-6E8A-4147-A177-3AD203B41FA5}">
                      <a16:colId xmlns:a16="http://schemas.microsoft.com/office/drawing/2014/main" val="579860775"/>
                    </a:ext>
                  </a:extLst>
                </a:gridCol>
                <a:gridCol w="1238082">
                  <a:extLst>
                    <a:ext uri="{9D8B030D-6E8A-4147-A177-3AD203B41FA5}">
                      <a16:colId xmlns:a16="http://schemas.microsoft.com/office/drawing/2014/main" val="1263513937"/>
                    </a:ext>
                  </a:extLst>
                </a:gridCol>
                <a:gridCol w="1165250">
                  <a:extLst>
                    <a:ext uri="{9D8B030D-6E8A-4147-A177-3AD203B41FA5}">
                      <a16:colId xmlns:a16="http://schemas.microsoft.com/office/drawing/2014/main" val="1207106672"/>
                    </a:ext>
                  </a:extLst>
                </a:gridCol>
              </a:tblGrid>
              <a:tr h="993047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SERVIÇOS </a:t>
                      </a:r>
                    </a:p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(EM 12/20) E EM 09/21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MÉDIA </a:t>
                      </a:r>
                    </a:p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BRASIL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NORDESTE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NORTE/</a:t>
                      </a:r>
                    </a:p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CENTRO OESTE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SUDESTE 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SUDESTE II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SUL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128498725"/>
                  </a:ext>
                </a:extLst>
              </a:tr>
              <a:tr h="993047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APOSENTADORIA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(258) 163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(224) 135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(247) 123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0" i="1" u="none" strike="noStrike" dirty="0">
                          <a:solidFill>
                            <a:schemeClr val="bg1"/>
                          </a:solidFill>
                          <a:effectLst/>
                          <a:latin typeface="Arial Black" panose="020B0A04020102020204" pitchFamily="34" charset="0"/>
                        </a:rPr>
                        <a:t>(272) 168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0" i="1" u="none" strike="noStrike" dirty="0">
                          <a:solidFill>
                            <a:schemeClr val="bg1"/>
                          </a:solidFill>
                          <a:effectLst/>
                          <a:latin typeface="Arial Black" panose="020B0A04020102020204" pitchFamily="34" charset="0"/>
                        </a:rPr>
                        <a:t>(277) 196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0" i="1" u="none" strike="noStrike" dirty="0">
                          <a:solidFill>
                            <a:schemeClr val="bg1"/>
                          </a:solidFill>
                          <a:effectLst/>
                          <a:latin typeface="Arial Black" panose="020B0A04020102020204" pitchFamily="34" charset="0"/>
                        </a:rPr>
                        <a:t>(289) 206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5729703"/>
                  </a:ext>
                </a:extLst>
              </a:tr>
              <a:tr h="993047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ASSISTENCIAIS 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(178) 118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0" i="1" u="none" strike="noStrike" dirty="0">
                          <a:solidFill>
                            <a:schemeClr val="bg1"/>
                          </a:solidFill>
                          <a:effectLst/>
                          <a:latin typeface="Arial Black" panose="020B0A04020102020204" pitchFamily="34" charset="0"/>
                        </a:rPr>
                        <a:t>(169) 162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0" i="1" u="none" strike="noStrike" dirty="0">
                          <a:solidFill>
                            <a:schemeClr val="bg1"/>
                          </a:solidFill>
                          <a:effectLst/>
                          <a:latin typeface="Arial Black" panose="020B0A04020102020204" pitchFamily="34" charset="0"/>
                        </a:rPr>
                        <a:t>(199) 122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(168) 80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(178) 106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(152) 65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5369630"/>
                  </a:ext>
                </a:extLst>
              </a:tr>
              <a:tr h="1074239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MATERNIDADE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(111) 43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(189) 43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800" b="0" i="1" u="none" strike="noStrike" dirty="0">
                          <a:solidFill>
                            <a:schemeClr val="bg1"/>
                          </a:solidFill>
                          <a:effectLst/>
                          <a:latin typeface="Arial Black" panose="020B0A04020102020204" pitchFamily="34" charset="0"/>
                        </a:rPr>
                        <a:t>(124) 68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(109) 27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(109) 38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(106) 33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612308021"/>
                  </a:ext>
                </a:extLst>
              </a:tr>
              <a:tr h="890853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PENSÕES  E AUXILIO RECLUSÃO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(173) 83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600" b="0" i="1" u="none" strike="noStrike" dirty="0">
                          <a:solidFill>
                            <a:schemeClr val="bg1"/>
                          </a:solidFill>
                          <a:effectLst/>
                          <a:latin typeface="Arial Black" panose="020B0A04020102020204" pitchFamily="34" charset="0"/>
                        </a:rPr>
                        <a:t>(172) 99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800" b="0" i="1" u="none" strike="noStrike" dirty="0">
                          <a:solidFill>
                            <a:schemeClr val="bg1"/>
                          </a:solidFill>
                          <a:effectLst/>
                          <a:latin typeface="Arial Black" panose="020B0A04020102020204" pitchFamily="34" charset="0"/>
                        </a:rPr>
                        <a:t>(221) 122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0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(146) 46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(165) 77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1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(178)61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22937868"/>
                  </a:ext>
                </a:extLst>
              </a:tr>
            </a:tbl>
          </a:graphicData>
        </a:graphic>
      </p:graphicFrame>
      <p:sp>
        <p:nvSpPr>
          <p:cNvPr id="5" name="Retângulo 4"/>
          <p:cNvSpPr/>
          <p:nvPr/>
        </p:nvSpPr>
        <p:spPr>
          <a:xfrm>
            <a:off x="517890" y="468501"/>
            <a:ext cx="11264112" cy="923330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5400" b="1" i="1" cap="none" spc="0" dirty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solidFill>
                  <a:schemeClr val="bg1"/>
                </a:solid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BALANÇO DO ACORDO COM MPF</a:t>
            </a:r>
          </a:p>
        </p:txBody>
      </p:sp>
      <p:sp>
        <p:nvSpPr>
          <p:cNvPr id="6" name="Retângulo 5"/>
          <p:cNvSpPr/>
          <p:nvPr/>
        </p:nvSpPr>
        <p:spPr>
          <a:xfrm>
            <a:off x="517889" y="6457890"/>
            <a:ext cx="11264113" cy="338554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1" fontAlgn="ctr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pt-BR" sz="1600" b="0" i="1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 Black" panose="020B0A04020102020204" pitchFamily="34" charset="0"/>
                <a:ea typeface="+mn-ea"/>
                <a:cs typeface="+mn-cs"/>
              </a:rPr>
              <a:t>NATAL LEO  DO CNPS REPRESENTANTE NO COMITE EXECUTIVO DO ACORDO COM A A</a:t>
            </a:r>
            <a:r>
              <a:rPr kumimoji="0" lang="pt-BR" sz="1600" b="0" i="1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 Black" panose="020B0A04020102020204" pitchFamily="34" charset="0"/>
                <a:ea typeface="+mn-ea"/>
                <a:cs typeface="+mn-cs"/>
              </a:rPr>
              <a:t>GU E MPF  </a:t>
            </a:r>
          </a:p>
        </p:txBody>
      </p:sp>
    </p:spTree>
    <p:extLst>
      <p:ext uri="{BB962C8B-B14F-4D97-AF65-F5344CB8AC3E}">
        <p14:creationId xmlns:p14="http://schemas.microsoft.com/office/powerpoint/2010/main" val="8446666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tângulo 4"/>
          <p:cNvSpPr/>
          <p:nvPr/>
        </p:nvSpPr>
        <p:spPr>
          <a:xfrm>
            <a:off x="517890" y="468501"/>
            <a:ext cx="11264112" cy="923330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pt-BR" sz="5400" b="1" i="1" cap="none" spc="0" dirty="0">
                <a:ln w="12700">
                  <a:solidFill>
                    <a:schemeClr val="tx2">
                      <a:lumMod val="75000"/>
                    </a:schemeClr>
                  </a:solidFill>
                  <a:prstDash val="solid"/>
                </a:ln>
                <a:solidFill>
                  <a:schemeClr val="bg1"/>
                </a:solidFill>
                <a:effectLst>
                  <a:outerShdw dist="38100" dir="2640000" algn="bl" rotWithShape="0">
                    <a:schemeClr val="tx2">
                      <a:lumMod val="75000"/>
                    </a:schemeClr>
                  </a:outerShdw>
                </a:effectLst>
              </a:rPr>
              <a:t>BALANÇO DO ACORDO COM MPF</a:t>
            </a:r>
          </a:p>
        </p:txBody>
      </p:sp>
      <p:sp>
        <p:nvSpPr>
          <p:cNvPr id="6" name="Retângulo 5"/>
          <p:cNvSpPr/>
          <p:nvPr/>
        </p:nvSpPr>
        <p:spPr>
          <a:xfrm>
            <a:off x="517889" y="6457890"/>
            <a:ext cx="11264113" cy="338554"/>
          </a:xfrm>
          <a:prstGeom prst="rect">
            <a:avLst/>
          </a:prstGeom>
          <a:solidFill>
            <a:srgbClr val="FF0000"/>
          </a:solidFill>
          <a:ln>
            <a:solidFill>
              <a:schemeClr val="tx1"/>
            </a:solidFill>
          </a:ln>
        </p:spPr>
        <p:txBody>
          <a:bodyPr wrap="square">
            <a:spAutoFit/>
          </a:bodyPr>
          <a:lstStyle/>
          <a:p>
            <a:pPr marL="0" marR="0" lvl="0" indent="0" algn="ctr" defTabSz="914400" rtl="0" eaLnBrk="1" fontAlgn="ctr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pt-BR" sz="1600" b="0" i="1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 Black" panose="020B0A04020102020204" pitchFamily="34" charset="0"/>
                <a:ea typeface="+mn-ea"/>
                <a:cs typeface="+mn-cs"/>
              </a:rPr>
              <a:t>NATAL LEO  DO CNPS REPRESENTANTE NO COMITE EXECUTIVO DO ACORDO COM A A</a:t>
            </a:r>
            <a:r>
              <a:rPr kumimoji="0" lang="pt-BR" sz="1600" b="0" i="1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Arial Black" panose="020B0A04020102020204" pitchFamily="34" charset="0"/>
                <a:ea typeface="+mn-ea"/>
                <a:cs typeface="+mn-cs"/>
              </a:rPr>
              <a:t>GU E MPF  </a:t>
            </a:r>
          </a:p>
        </p:txBody>
      </p:sp>
      <p:graphicFrame>
        <p:nvGraphicFramePr>
          <p:cNvPr id="2" name="Tabela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62252480"/>
              </p:ext>
            </p:extLst>
          </p:nvPr>
        </p:nvGraphicFramePr>
        <p:xfrm>
          <a:off x="590721" y="1485113"/>
          <a:ext cx="11191282" cy="4761940"/>
        </p:xfrm>
        <a:graphic>
          <a:graphicData uri="http://schemas.openxmlformats.org/drawingml/2006/table">
            <a:tbl>
              <a:tblPr/>
              <a:tblGrid>
                <a:gridCol w="4006948">
                  <a:extLst>
                    <a:ext uri="{9D8B030D-6E8A-4147-A177-3AD203B41FA5}">
                      <a16:colId xmlns:a16="http://schemas.microsoft.com/office/drawing/2014/main" val="1211315508"/>
                    </a:ext>
                  </a:extLst>
                </a:gridCol>
                <a:gridCol w="1001737">
                  <a:extLst>
                    <a:ext uri="{9D8B030D-6E8A-4147-A177-3AD203B41FA5}">
                      <a16:colId xmlns:a16="http://schemas.microsoft.com/office/drawing/2014/main" val="3179159995"/>
                    </a:ext>
                  </a:extLst>
                </a:gridCol>
                <a:gridCol w="1424346">
                  <a:extLst>
                    <a:ext uri="{9D8B030D-6E8A-4147-A177-3AD203B41FA5}">
                      <a16:colId xmlns:a16="http://schemas.microsoft.com/office/drawing/2014/main" val="1292827460"/>
                    </a:ext>
                  </a:extLst>
                </a:gridCol>
                <a:gridCol w="1753040">
                  <a:extLst>
                    <a:ext uri="{9D8B030D-6E8A-4147-A177-3AD203B41FA5}">
                      <a16:colId xmlns:a16="http://schemas.microsoft.com/office/drawing/2014/main" val="3704033332"/>
                    </a:ext>
                  </a:extLst>
                </a:gridCol>
                <a:gridCol w="1001737">
                  <a:extLst>
                    <a:ext uri="{9D8B030D-6E8A-4147-A177-3AD203B41FA5}">
                      <a16:colId xmlns:a16="http://schemas.microsoft.com/office/drawing/2014/main" val="4154109710"/>
                    </a:ext>
                  </a:extLst>
                </a:gridCol>
                <a:gridCol w="1001737">
                  <a:extLst>
                    <a:ext uri="{9D8B030D-6E8A-4147-A177-3AD203B41FA5}">
                      <a16:colId xmlns:a16="http://schemas.microsoft.com/office/drawing/2014/main" val="664704621"/>
                    </a:ext>
                  </a:extLst>
                </a:gridCol>
                <a:gridCol w="1001737">
                  <a:extLst>
                    <a:ext uri="{9D8B030D-6E8A-4147-A177-3AD203B41FA5}">
                      <a16:colId xmlns:a16="http://schemas.microsoft.com/office/drawing/2014/main" val="3001061898"/>
                    </a:ext>
                  </a:extLst>
                </a:gridCol>
              </a:tblGrid>
              <a:tr h="92766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SERVIÇOS</a:t>
                      </a:r>
                    </a:p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pt-BR" sz="1400" b="0" i="1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(EM 12/20) E EM 09/21</a:t>
                      </a:r>
                    </a:p>
                    <a:p>
                      <a:pPr algn="ctr" fontAlgn="ctr"/>
                      <a:endParaRPr lang="pt-BR" sz="1400" b="0" i="0" u="none" strike="noStrike" dirty="0">
                        <a:solidFill>
                          <a:srgbClr val="000000"/>
                        </a:solidFill>
                        <a:effectLst/>
                        <a:latin typeface="Arial Black" panose="020B0A04020102020204" pitchFamily="34" charset="0"/>
                      </a:endParaRP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BRASIL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NORDESTE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NORTE/ CENTRO OESTE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SUDESTEI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SUDESTE II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SR </a:t>
                      </a:r>
                    </a:p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SUL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97154835"/>
                  </a:ext>
                </a:extLst>
              </a:tr>
              <a:tr h="92766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APOSENTADORIA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163 (37)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135 (40)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123 (50)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Arial Black" panose="020B0A04020102020204" pitchFamily="34" charset="0"/>
                        </a:rPr>
                        <a:t>168 (38)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Arial Black" panose="020B0A04020102020204" pitchFamily="34" charset="0"/>
                        </a:rPr>
                        <a:t>196 (29)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Arial Black" panose="020B0A04020102020204" pitchFamily="34" charset="0"/>
                        </a:rPr>
                        <a:t>206 (29)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17676351"/>
                  </a:ext>
                </a:extLst>
              </a:tr>
              <a:tr h="92766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ASSISTENCIAIS 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118 (34)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Arial Black" panose="020B0A04020102020204" pitchFamily="34" charset="0"/>
                        </a:rPr>
                        <a:t>162 </a:t>
                      </a:r>
                      <a:r>
                        <a:rPr lang="pt-BR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Arial Black" panose="020B0A04020102020204" pitchFamily="34" charset="0"/>
                        </a:rPr>
                        <a:t>(40)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Arial Black" panose="020B0A04020102020204" pitchFamily="34" charset="0"/>
                        </a:rPr>
                        <a:t>122 </a:t>
                      </a:r>
                      <a:r>
                        <a:rPr lang="pt-BR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Arial Black" panose="020B0A04020102020204" pitchFamily="34" charset="0"/>
                        </a:rPr>
                        <a:t>(39)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80 (47)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106 (40)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65 (57)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360500773"/>
                  </a:ext>
                </a:extLst>
              </a:tr>
              <a:tr h="105129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MATERNIDADE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43 (61)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43 (77)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Arial Black" panose="020B0A04020102020204" pitchFamily="34" charset="0"/>
                        </a:rPr>
                        <a:t>68 </a:t>
                      </a:r>
                      <a:r>
                        <a:rPr lang="pt-BR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Arial Black" panose="020B0A04020102020204" pitchFamily="34" charset="0"/>
                        </a:rPr>
                        <a:t>(45)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27 (78)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38 (65)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65 (69)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62694149"/>
                  </a:ext>
                </a:extLst>
              </a:tr>
              <a:tr h="927662"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PENSÕES  E AUXILIO RECLUSÃO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83 (52)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Arial Black" panose="020B0A04020102020204" pitchFamily="34" charset="0"/>
                        </a:rPr>
                        <a:t>99 (42)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FF0000"/>
                          </a:solidFill>
                          <a:effectLst/>
                          <a:latin typeface="Arial Black" panose="020B0A04020102020204" pitchFamily="34" charset="0"/>
                        </a:rPr>
                        <a:t>122 </a:t>
                      </a:r>
                      <a:r>
                        <a:rPr lang="pt-BR" sz="1400" b="0" i="0" u="none" strike="noStrike" dirty="0">
                          <a:solidFill>
                            <a:schemeClr val="tx1"/>
                          </a:solidFill>
                          <a:effectLst/>
                          <a:latin typeface="Arial Black" panose="020B0A04020102020204" pitchFamily="34" charset="0"/>
                        </a:rPr>
                        <a:t>(45)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46 (68)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77 (53)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pt-BR" sz="14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 Black" panose="020B0A04020102020204" pitchFamily="34" charset="0"/>
                        </a:rPr>
                        <a:t>61 (66)</a:t>
                      </a:r>
                    </a:p>
                  </a:txBody>
                  <a:tcPr marL="9525" marR="9525" marT="9525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56814743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18411585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292</Words>
  <Application>Microsoft Office PowerPoint</Application>
  <PresentationFormat>Widescreen</PresentationFormat>
  <Paragraphs>79</Paragraphs>
  <Slides>2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2</vt:i4>
      </vt:variant>
    </vt:vector>
  </HeadingPairs>
  <TitlesOfParts>
    <vt:vector size="7" baseType="lpstr">
      <vt:lpstr>Arial</vt:lpstr>
      <vt:lpstr>Arial Black</vt:lpstr>
      <vt:lpstr>Calibri</vt:lpstr>
      <vt:lpstr>Calibri Light</vt:lpstr>
      <vt:lpstr>Tema do Office</vt:lpstr>
      <vt:lpstr>Apresentação do PowerPoint</vt:lpstr>
      <vt:lpstr>Apresentação do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Natal</dc:creator>
  <cp:lastModifiedBy>Larissa Claudia Lopes de Araujo - SPREV</cp:lastModifiedBy>
  <cp:revision>6</cp:revision>
  <cp:lastPrinted>2021-11-04T10:40:24Z</cp:lastPrinted>
  <dcterms:created xsi:type="dcterms:W3CDTF">2021-11-03T13:43:27Z</dcterms:created>
  <dcterms:modified xsi:type="dcterms:W3CDTF">2021-11-04T19:20:57Z</dcterms:modified>
</cp:coreProperties>
</file>

<file path=docProps/thumbnail.jpeg>
</file>